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5" r:id="rId5"/>
    <p:sldMasterId id="2147483699" r:id="rId6"/>
  </p:sldMasterIdLst>
  <p:notesMasterIdLst>
    <p:notesMasterId r:id="rId15"/>
  </p:notesMasterIdLst>
  <p:handoutMasterIdLst>
    <p:handoutMasterId r:id="rId16"/>
  </p:handoutMasterIdLst>
  <p:sldIdLst>
    <p:sldId id="256" r:id="rId7"/>
    <p:sldId id="351" r:id="rId8"/>
    <p:sldId id="358" r:id="rId9"/>
    <p:sldId id="353" r:id="rId10"/>
    <p:sldId id="357" r:id="rId11"/>
    <p:sldId id="359" r:id="rId12"/>
    <p:sldId id="360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5"/>
    <a:srgbClr val="CBB379"/>
    <a:srgbClr val="9BBF71"/>
    <a:srgbClr val="7DE5CB"/>
    <a:srgbClr val="BFC2C9"/>
    <a:srgbClr val="AAACB2"/>
    <a:srgbClr val="55D6E8"/>
    <a:srgbClr val="5AD6E7"/>
    <a:srgbClr val="EE7874"/>
    <a:srgbClr val="91B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534EF-4482-4ECD-9E07-7C6FA6B6F522}" v="3" dt="2021-09-13T15:18:27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 autoAdjust="0"/>
    <p:restoredTop sz="78553" autoAdjust="0"/>
  </p:normalViewPr>
  <p:slideViewPr>
    <p:cSldViewPr snapToGrid="0">
      <p:cViewPr varScale="1">
        <p:scale>
          <a:sx n="50" d="100"/>
          <a:sy n="50" d="100"/>
        </p:scale>
        <p:origin x="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20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elicher, Joseph" userId="4d3d89af-ad8d-43df-a359-eec619f28873" providerId="ADAL" clId="{175534EF-4482-4ECD-9E07-7C6FA6B6F522}"/>
    <pc:docChg chg="undo custSel addSld modSld sldOrd">
      <pc:chgData name="Froelicher, Joseph" userId="4d3d89af-ad8d-43df-a359-eec619f28873" providerId="ADAL" clId="{175534EF-4482-4ECD-9E07-7C6FA6B6F522}" dt="2021-09-13T15:50:52.512" v="1106" actId="20577"/>
      <pc:docMkLst>
        <pc:docMk/>
      </pc:docMkLst>
      <pc:sldChg chg="ord modNotesTx">
        <pc:chgData name="Froelicher, Joseph" userId="4d3d89af-ad8d-43df-a359-eec619f28873" providerId="ADAL" clId="{175534EF-4482-4ECD-9E07-7C6FA6B6F522}" dt="2021-09-13T15:12:41.324" v="136" actId="20577"/>
        <pc:sldMkLst>
          <pc:docMk/>
          <pc:sldMk cId="1185234955" sldId="322"/>
        </pc:sldMkLst>
      </pc:sldChg>
      <pc:sldChg chg="modSp mod">
        <pc:chgData name="Froelicher, Joseph" userId="4d3d89af-ad8d-43df-a359-eec619f28873" providerId="ADAL" clId="{175534EF-4482-4ECD-9E07-7C6FA6B6F522}" dt="2021-09-13T15:50:52.512" v="1106" actId="20577"/>
        <pc:sldMkLst>
          <pc:docMk/>
          <pc:sldMk cId="352466364" sldId="355"/>
        </pc:sldMkLst>
        <pc:spChg chg="mod">
          <ac:chgData name="Froelicher, Joseph" userId="4d3d89af-ad8d-43df-a359-eec619f28873" providerId="ADAL" clId="{175534EF-4482-4ECD-9E07-7C6FA6B6F522}" dt="2021-09-13T15:50:52.512" v="1106" actId="20577"/>
          <ac:spMkLst>
            <pc:docMk/>
            <pc:sldMk cId="352466364" sldId="355"/>
            <ac:spMk id="4" creationId="{0146A095-8D79-41D9-A32D-F70C07A12CAA}"/>
          </ac:spMkLst>
        </pc:spChg>
      </pc:sldChg>
      <pc:sldChg chg="addSp delSp modSp new mod">
        <pc:chgData name="Froelicher, Joseph" userId="4d3d89af-ad8d-43df-a359-eec619f28873" providerId="ADAL" clId="{175534EF-4482-4ECD-9E07-7C6FA6B6F522}" dt="2021-09-13T15:25:49.582" v="1033" actId="6549"/>
        <pc:sldMkLst>
          <pc:docMk/>
          <pc:sldMk cId="2402743495" sldId="360"/>
        </pc:sldMkLst>
        <pc:spChg chg="mod">
          <ac:chgData name="Froelicher, Joseph" userId="4d3d89af-ad8d-43df-a359-eec619f28873" providerId="ADAL" clId="{175534EF-4482-4ECD-9E07-7C6FA6B6F522}" dt="2021-09-13T15:15:02.786" v="158" actId="14100"/>
          <ac:spMkLst>
            <pc:docMk/>
            <pc:sldMk cId="2402743495" sldId="360"/>
            <ac:spMk id="2" creationId="{D43EF22D-93F9-4AC6-9277-068C9CE28F8B}"/>
          </ac:spMkLst>
        </pc:spChg>
        <pc:spChg chg="del">
          <ac:chgData name="Froelicher, Joseph" userId="4d3d89af-ad8d-43df-a359-eec619f28873" providerId="ADAL" clId="{175534EF-4482-4ECD-9E07-7C6FA6B6F522}" dt="2021-09-13T15:15:05.450" v="159" actId="478"/>
          <ac:spMkLst>
            <pc:docMk/>
            <pc:sldMk cId="2402743495" sldId="360"/>
            <ac:spMk id="3" creationId="{4A9FE8C8-1359-4290-8961-92D21C07D1E2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4" creationId="{37426891-4925-4B7C-BE4D-F6C73DFB0B80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5" creationId="{37058D46-7804-48B8-88B1-EBE13CEB1F03}"/>
          </ac:spMkLst>
        </pc:spChg>
        <pc:spChg chg="add del">
          <ac:chgData name="Froelicher, Joseph" userId="4d3d89af-ad8d-43df-a359-eec619f28873" providerId="ADAL" clId="{175534EF-4482-4ECD-9E07-7C6FA6B6F522}" dt="2021-09-13T15:18:12.523" v="261" actId="478"/>
          <ac:spMkLst>
            <pc:docMk/>
            <pc:sldMk cId="2402743495" sldId="360"/>
            <ac:spMk id="6" creationId="{1859A8B4-FCBF-4973-8E08-4A3CCA884750}"/>
          </ac:spMkLst>
        </pc:spChg>
        <pc:spChg chg="add mod">
          <ac:chgData name="Froelicher, Joseph" userId="4d3d89af-ad8d-43df-a359-eec619f28873" providerId="ADAL" clId="{175534EF-4482-4ECD-9E07-7C6FA6B6F522}" dt="2021-09-13T15:25:49.582" v="1033" actId="6549"/>
          <ac:spMkLst>
            <pc:docMk/>
            <pc:sldMk cId="2402743495" sldId="360"/>
            <ac:spMk id="7" creationId="{EEB01D59-C9A0-4FE3-B7A7-4D816B563470}"/>
          </ac:spMkLst>
        </pc:spChg>
        <pc:spChg chg="add mod">
          <ac:chgData name="Froelicher, Joseph" userId="4d3d89af-ad8d-43df-a359-eec619f28873" providerId="ADAL" clId="{175534EF-4482-4ECD-9E07-7C6FA6B6F522}" dt="2021-09-13T15:18:50.666" v="316" actId="14100"/>
          <ac:spMkLst>
            <pc:docMk/>
            <pc:sldMk cId="2402743495" sldId="360"/>
            <ac:spMk id="8" creationId="{5DE7764C-4C17-49AF-B2EF-6ADC9046BA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53EBD-2868-854D-B7E4-FEB3D2B729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E9156-2865-E34D-B5BE-6030F5B648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49C0C-E19E-2A41-9ADF-2987DE64CDD3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48FF2-80CA-5040-A76B-E7E8773EE7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E9548-A76A-A44A-B5A6-B38389EF44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A50A9-82D1-EE42-A9BF-9F5047B52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4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E1E33-D903-42F5-918E-4EEA31BDA9DA}" type="datetimeFigureOut">
              <a:rPr lang="en-US" smtClean="0"/>
              <a:t>11/10/2021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9F632-0407-4C0A-BE8F-CDAC807460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9D32-A698-4EEB-B860-8705CEE0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C5EBE-54CD-468A-94A7-3A3D3F75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326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5B5AF314-6C09-934D-BDD2-4D265D3A7B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0"/>
            <a:ext cx="12054215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9B43E3F-9CDB-1941-90CE-D4A6CAA346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62460-7156-124C-8F95-CF83C8A652D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12994B7-EBE5-5547-9B7C-94C22155B6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6068" y="287665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9562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DF83CFDB-866D-584A-BB61-1DD61C588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"/>
          <a:stretch/>
        </p:blipFill>
        <p:spPr>
          <a:xfrm>
            <a:off x="131848" y="0"/>
            <a:ext cx="1206015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8C1C290-7C3A-DF40-ACF5-3AA105F0844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61209DC4-2E36-7146-9313-FC96B03FA9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139" y="456830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92E7E29-3EA7-F04E-BFA2-AD7947BCF6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1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arge building&#10;&#10;Description automatically generated">
            <a:extLst>
              <a:ext uri="{FF2B5EF4-FFF2-40B4-BE49-F238E27FC236}">
                <a16:creationId xmlns:a16="http://schemas.microsoft.com/office/drawing/2014/main" id="{3762F0A7-6FD3-E14B-A3CA-A2AFC5F41A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092" y="0"/>
            <a:ext cx="12056908" cy="6858000"/>
          </a:xfrm>
          <a:prstGeom prst="rect">
            <a:avLst/>
          </a:prstGeom>
        </p:spPr>
      </p:pic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66A599F1-992C-6646-91DC-715705FA1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93901" y="361191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3D31933-7D67-D54C-8048-59AD4560A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98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gn in front of a building&#10;&#10;Description automatically generated">
            <a:extLst>
              <a:ext uri="{FF2B5EF4-FFF2-40B4-BE49-F238E27FC236}">
                <a16:creationId xmlns:a16="http://schemas.microsoft.com/office/drawing/2014/main" id="{488A7EE0-3EE9-1B41-B9FF-7373BABDD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202" y="0"/>
            <a:ext cx="1204604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2346E69-E968-314F-865C-5B7DFCB7E6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8427CB90-B1AF-F346-BC89-EC44BBEC3D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0613" y="53287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0573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luttered desk&#10;&#10;Description automatically generated">
            <a:extLst>
              <a:ext uri="{FF2B5EF4-FFF2-40B4-BE49-F238E27FC236}">
                <a16:creationId xmlns:a16="http://schemas.microsoft.com/office/drawing/2014/main" id="{1CF682F6-C293-6A4D-9B1E-DF7CC929D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115" y="-1"/>
            <a:ext cx="12056885" cy="6858001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510073B-537B-0D49-B4E1-5AC772D5D1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2810667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CE911-8C0F-D644-9594-86E95F21AB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view of a city&#10;&#10;Description automatically generated">
            <a:extLst>
              <a:ext uri="{FF2B5EF4-FFF2-40B4-BE49-F238E27FC236}">
                <a16:creationId xmlns:a16="http://schemas.microsoft.com/office/drawing/2014/main" id="{AE3A9CA1-3A58-114E-BACF-9ED266B04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146" y="0"/>
            <a:ext cx="12041463" cy="6858000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CFFE94B-123E-C04C-82CB-EE0C2A59F6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7BEBE7-662D-334D-B3DD-14531AD2B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2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3C3AEF05-C58F-7B4F-A88C-D5659D3A5F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40147" y="-1"/>
            <a:ext cx="12041462" cy="6858001"/>
          </a:xfrm>
          <a:prstGeom prst="rect">
            <a:avLst/>
          </a:prstGeom>
        </p:spPr>
      </p:pic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6747931A-6D7B-6240-AF8E-4807102570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72352A9-751F-A14B-A030-D47E30C63B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6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A0F-6E55-4B06-8CB0-0EB6D0AA8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EC2A-FE95-4D69-96AF-7CB414DE6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22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6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6203-7543-CE47-8A1E-A889E9113A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5" y="620440"/>
            <a:ext cx="49925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C070BE-1FEE-F04B-B456-3EF06CBAAE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5" y="224484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ACD58-D78E-8E48-9455-5C5143303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2" y="3610038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23DA182-ED9A-0045-A9F8-B4FE7EBCB5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5" y="3256878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4D301D-51D2-7B49-B36F-2D3B066FD32F}"/>
              </a:ext>
            </a:extLst>
          </p:cNvPr>
          <p:cNvSpPr/>
          <p:nvPr userDrawn="1"/>
        </p:nvSpPr>
        <p:spPr>
          <a:xfrm>
            <a:off x="0" y="555892"/>
            <a:ext cx="416859" cy="1219120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BBB4CB9C-ACE6-C049-B0B7-CFE3862C2E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175061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A6B9E0-8BB5-5A4E-B3FD-96457F7267FA}"/>
              </a:ext>
            </a:extLst>
          </p:cNvPr>
          <p:cNvSpPr/>
          <p:nvPr userDrawn="1"/>
        </p:nvSpPr>
        <p:spPr>
          <a:xfrm>
            <a:off x="0" y="555892"/>
            <a:ext cx="416859" cy="707886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C8EB69E-47F3-694D-A275-23388F3B4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4" y="620441"/>
            <a:ext cx="9143215" cy="643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 GOES HERE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F974FB2-8D75-DA41-B324-DD4C53B0A3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2C089CB9-1237-DF47-979F-BF42687AD1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1AA03A5E-6068-E541-BC6B-D15350A09A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8AE174FD-3800-994F-BFA6-327768F38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04724" y="1922114"/>
            <a:ext cx="5324475" cy="3916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80710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nical Ca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646B38-2DA4-0D4B-ADBF-652AA90F519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3693446" y="2806995"/>
            <a:chExt cx="946988" cy="94698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9BCEFF0-634C-2141-9CAA-A4B41968BB86}"/>
                </a:ext>
              </a:extLst>
            </p:cNvPr>
            <p:cNvSpPr/>
            <p:nvPr/>
          </p:nvSpPr>
          <p:spPr>
            <a:xfrm>
              <a:off x="3693446" y="2806995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B0DEC4-6C7E-2D41-86D8-E0D0C3DBA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9665" y="2909785"/>
              <a:ext cx="720601" cy="720601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DF9BF6F-5BE5-A949-A2BE-FEB6D3DE73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CLINICAL CARE HEADLINE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32BF96A-B5EB-CE4D-B28C-D3E503A43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78C0FC2-AC0D-294F-9B31-E0C4B664BC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97048F38-8868-E245-9A6A-ACE7B8690C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2C5BB342-F305-7C4A-AB1C-2B52530AFB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572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797ACA-64C8-7D40-89A6-029F81442CA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F4B835-26A5-6446-8C81-08408FEF2E79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C1B9D8A2-E10E-C240-BB52-98F817076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483" y="658960"/>
              <a:ext cx="617266" cy="61726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25F7162-D169-464C-AC28-508EBE308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INNOVATION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0A904540-C743-F240-9D83-88C35256D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C27EDD35-7F0C-4E41-A6AF-912CBA83E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62B64F62-B39C-884B-AA09-8D7E8B40FD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56B375AC-58B2-7345-BDF1-578A007A55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64678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E5AD0B6-2B6C-FA4D-ABA4-26B7B50E3F8B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3A379D-1320-A64A-8C76-30C9FE7FC1BD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7CB0C8-EBE5-7748-8915-FC6D08E1C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1972" y="615449"/>
              <a:ext cx="704288" cy="704288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51C049B-037A-E74B-943B-377837A7A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581107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RESEARCH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97AAA9A8-1C75-6440-999B-00827C6CC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94B577A8-CF1D-3142-A816-011F969413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FF370A9-2602-D74B-AE49-0AC661AFF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453BF050-CD13-C94C-B9CE-B2E72A1FA2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89786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uc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525F57E-86A8-8144-8038-AEFA51EB9EED}"/>
              </a:ext>
            </a:extLst>
          </p:cNvPr>
          <p:cNvSpPr/>
          <p:nvPr userDrawn="1"/>
        </p:nvSpPr>
        <p:spPr>
          <a:xfrm>
            <a:off x="600622" y="494100"/>
            <a:ext cx="946988" cy="946988"/>
          </a:xfrm>
          <a:prstGeom prst="ellipse">
            <a:avLst/>
          </a:prstGeom>
          <a:solidFill>
            <a:schemeClr val="bg1"/>
          </a:solidFill>
          <a:ln w="38100">
            <a:solidFill>
              <a:srgbClr val="CBB37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3CE1-7B8D-F74E-9A10-561D816A71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579" y="598495"/>
            <a:ext cx="765089" cy="76508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CD0229-8FEF-1A41-9E88-9ED0CD2C6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EDUCATION HEADLINE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34875887-C26C-EF4B-9E8B-B815DE9A0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2DD5ABC8-4DA4-B141-AA0E-20711C2626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3CF7DBDE-C516-2645-9102-1B4C37B249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987A6143-9BFB-0640-8A56-E6D2AFCAE1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4489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Text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9AFDB238-CE84-D341-B157-1AA523A75A0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2966" y="2543238"/>
            <a:ext cx="4660900" cy="2560637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Pct val="110000"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0EAD4234-EBED-FC4C-AC38-CEE9D58735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62949" y="2100430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F6BA08-429D-4C46-A161-74FD957782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2825" y="1389063"/>
            <a:ext cx="5324475" cy="39989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66850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4000">
              <a:schemeClr val="bg1">
                <a:lumMod val="97000"/>
              </a:schemeClr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0C6E7D-0691-E845-A7E5-00631560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90085F-B6F6-BB4C-AFE0-865C96C35AB6}"/>
              </a:ext>
            </a:extLst>
          </p:cNvPr>
          <p:cNvSpPr/>
          <p:nvPr userDrawn="1"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F23775-81D2-0941-971E-8BD0B8611163}"/>
              </a:ext>
            </a:extLst>
          </p:cNvPr>
          <p:cNvSpPr txBox="1">
            <a:spLocks/>
          </p:cNvSpPr>
          <p:nvPr userDrawn="1"/>
        </p:nvSpPr>
        <p:spPr>
          <a:xfrm>
            <a:off x="241433" y="2117487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POWERPOINT TITLE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9E7E00-36E3-3542-B275-5CBA869A6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F865A41-D263-7E44-AD86-0DD07B34166B}"/>
              </a:ext>
            </a:extLst>
          </p:cNvPr>
          <p:cNvSpPr txBox="1">
            <a:spLocks/>
          </p:cNvSpPr>
          <p:nvPr userDrawn="1"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66104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889B16-B69F-144B-9575-31ACC7D7EE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9D82DB-C54A-DD48-ACC9-321C5E21CB24}"/>
              </a:ext>
            </a:extLst>
          </p:cNvPr>
          <p:cNvSpPr/>
          <p:nvPr userDrawn="1"/>
        </p:nvSpPr>
        <p:spPr>
          <a:xfrm>
            <a:off x="9987280" y="6317974"/>
            <a:ext cx="21587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Project 3: Framingham Data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4A15A6-10A8-0C48-9D7A-94270C27E8FC}"/>
              </a:ext>
            </a:extLst>
          </p:cNvPr>
          <p:cNvCxnSpPr>
            <a:cxnSpLocks/>
          </p:cNvCxnSpPr>
          <p:nvPr userDrawn="1"/>
        </p:nvCxnSpPr>
        <p:spPr>
          <a:xfrm>
            <a:off x="10324990" y="6266539"/>
            <a:ext cx="14833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1A38E3-D28F-1C42-BDF8-EC581A238458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1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1" r:id="rId2"/>
    <p:sldLayoutId id="2147483687" r:id="rId3"/>
    <p:sldLayoutId id="2147483688" r:id="rId4"/>
    <p:sldLayoutId id="2147483696" r:id="rId5"/>
    <p:sldLayoutId id="2147483697" r:id="rId6"/>
    <p:sldLayoutId id="2147483698" r:id="rId7"/>
    <p:sldLayoutId id="2147483689" r:id="rId8"/>
    <p:sldLayoutId id="2147483692" r:id="rId9"/>
    <p:sldLayoutId id="2147483693" r:id="rId10"/>
    <p:sldLayoutId id="2147483694" r:id="rId11"/>
    <p:sldLayoutId id="2147483695" r:id="rId12"/>
    <p:sldLayoutId id="2147483700" r:id="rId13"/>
    <p:sldLayoutId id="2147483701" r:id="rId14"/>
    <p:sldLayoutId id="2147483702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0CB55F-7018-8045-A62A-AFC80237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999311-31A2-5445-A802-17D1F02724AC}"/>
              </a:ext>
            </a:extLst>
          </p:cNvPr>
          <p:cNvSpPr/>
          <p:nvPr userDrawn="1"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3065C-C879-5E46-9E43-F2AA0068548C}"/>
              </a:ext>
            </a:extLst>
          </p:cNvPr>
          <p:cNvSpPr txBox="1">
            <a:spLocks/>
          </p:cNvSpPr>
          <p:nvPr userDrawn="1"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A806-CA4D-C646-9E64-B6D7EDF6E1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6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-309281" y="2017795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Project 3: Framingham Heart Study,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Analysis Plan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3C19C29-F206-A74F-A2B5-7A04A5F61F07}"/>
              </a:ext>
            </a:extLst>
          </p:cNvPr>
          <p:cNvSpPr txBox="1">
            <a:spLocks/>
          </p:cNvSpPr>
          <p:nvPr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Joe Froelicher</a:t>
            </a:r>
          </a:p>
        </p:txBody>
      </p:sp>
    </p:spTree>
    <p:extLst>
      <p:ext uri="{BB962C8B-B14F-4D97-AF65-F5344CB8AC3E}">
        <p14:creationId xmlns:p14="http://schemas.microsoft.com/office/powerpoint/2010/main" val="12679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82110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62801" y="1441525"/>
            <a:ext cx="10726366" cy="4397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Aim 1. Determine which risk factors are most associated with increased hazard of having a stroke</a:t>
            </a:r>
          </a:p>
          <a:p>
            <a:r>
              <a:rPr lang="en-US" dirty="0"/>
              <a:t>Aim 2. Analyze how much temporal change in the associated risk factors, and whether a more sophisticated temporal analysis is needed.</a:t>
            </a:r>
          </a:p>
          <a:p>
            <a:endParaRPr lang="en-US" dirty="0"/>
          </a:p>
          <a:p>
            <a:r>
              <a:rPr lang="en-US" dirty="0"/>
              <a:t>Goals: </a:t>
            </a:r>
          </a:p>
          <a:p>
            <a:pPr lvl="1"/>
            <a:r>
              <a:rPr lang="en-US" dirty="0"/>
              <a:t>Model the hazard of stroke</a:t>
            </a:r>
          </a:p>
          <a:p>
            <a:pPr lvl="1"/>
            <a:r>
              <a:rPr lang="en-US" dirty="0"/>
              <a:t>Determine significant covariates</a:t>
            </a:r>
          </a:p>
          <a:p>
            <a:pPr lvl="1"/>
            <a:r>
              <a:rPr lang="en-US" dirty="0"/>
              <a:t>Determine effects of time on covariates</a:t>
            </a:r>
          </a:p>
        </p:txBody>
      </p:sp>
    </p:spTree>
    <p:extLst>
      <p:ext uri="{BB962C8B-B14F-4D97-AF65-F5344CB8AC3E}">
        <p14:creationId xmlns:p14="http://schemas.microsoft.com/office/powerpoint/2010/main" val="36148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82110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62801" y="1441525"/>
            <a:ext cx="10726366" cy="4397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N=4434 </a:t>
            </a:r>
            <a:r>
              <a:rPr lang="en-US" dirty="0" err="1"/>
              <a:t>particpants</a:t>
            </a:r>
            <a:r>
              <a:rPr lang="en-US" dirty="0"/>
              <a:t> in period 1</a:t>
            </a:r>
          </a:p>
          <a:p>
            <a:r>
              <a:rPr lang="en-US" dirty="0"/>
              <a:t>N=4434-32=4402 participants without a previous stroke in period 1</a:t>
            </a:r>
          </a:p>
          <a:p>
            <a:r>
              <a:rPr lang="en-US" dirty="0"/>
              <a:t>N=111 occurrences of strokes in 10-year period (2.52%)</a:t>
            </a:r>
          </a:p>
          <a:p>
            <a:r>
              <a:rPr lang="en-US" dirty="0"/>
              <a:t>Risk factors:</a:t>
            </a:r>
          </a:p>
          <a:p>
            <a:pPr lvl="1"/>
            <a:r>
              <a:rPr lang="en-US" dirty="0"/>
              <a:t>age, systolic blood pressure, diastolic blood pressure, use of anti-hypertensive medication, current cigarette smoking, number of cigarettes per day, cholesterol, body mass index, glucose, diabetes status, heartrate</a:t>
            </a:r>
          </a:p>
        </p:txBody>
      </p:sp>
    </p:spTree>
    <p:extLst>
      <p:ext uri="{BB962C8B-B14F-4D97-AF65-F5344CB8AC3E}">
        <p14:creationId xmlns:p14="http://schemas.microsoft.com/office/powerpoint/2010/main" val="1490252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42877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Analysis Plan: Aim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6" y="1393977"/>
            <a:ext cx="10896199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Analyze which factors are associated with the hazard (stroke)</a:t>
            </a:r>
          </a:p>
          <a:p>
            <a:r>
              <a:rPr lang="en-US" dirty="0"/>
              <a:t>Kaplan-Meier curve for each of men and women</a:t>
            </a:r>
          </a:p>
          <a:p>
            <a:r>
              <a:rPr lang="en-US" dirty="0"/>
              <a:t>Cox’s proportional hazards model with covariates</a:t>
            </a:r>
          </a:p>
          <a:p>
            <a:pPr lvl="1"/>
            <a:r>
              <a:rPr lang="en-US" dirty="0"/>
              <a:t>Use LASSO for Cox’s PH to select variables (risk factors)</a:t>
            </a:r>
          </a:p>
          <a:p>
            <a:r>
              <a:rPr lang="en-US" dirty="0"/>
              <a:t>Selected variables are the associated risk factors</a:t>
            </a:r>
          </a:p>
        </p:txBody>
      </p:sp>
    </p:spTree>
    <p:extLst>
      <p:ext uri="{BB962C8B-B14F-4D97-AF65-F5344CB8AC3E}">
        <p14:creationId xmlns:p14="http://schemas.microsoft.com/office/powerpoint/2010/main" val="360581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43675" y="494955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Analysis Plan: Aim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Placeholder 3">
                <a:extLst>
                  <a:ext uri="{FF2B5EF4-FFF2-40B4-BE49-F238E27FC236}">
                    <a16:creationId xmlns:a16="http://schemas.microsoft.com/office/drawing/2014/main" id="{7A98EC91-3911-47E9-86DC-0DAC2D2CD26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3675" y="1460500"/>
                <a:ext cx="10896199" cy="4490496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Selected variables from Cox’s PH using LASSO</a:t>
                </a:r>
              </a:p>
              <a:p>
                <a:pPr lvl="1"/>
                <a:r>
                  <a:rPr lang="en-US" dirty="0"/>
                  <a:t>associated risk factors </a:t>
                </a:r>
              </a:p>
              <a:p>
                <a:r>
                  <a:rPr lang="en-US" dirty="0"/>
                  <a:t>Plots: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𝑙𝑜𝑔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US" dirty="0"/>
              </a:p>
              <a:p>
                <a:pPr lvl="1"/>
                <a:r>
                  <a:rPr lang="en-US" dirty="0" err="1"/>
                  <a:t>Shoenfeld</a:t>
                </a:r>
                <a:r>
                  <a:rPr lang="en-US" dirty="0"/>
                  <a:t> residuals</a:t>
                </a:r>
              </a:p>
              <a:p>
                <a:r>
                  <a:rPr lang="en-US" dirty="0"/>
                  <a:t>Add necessary interactions with time</a:t>
                </a:r>
              </a:p>
              <a:p>
                <a:r>
                  <a:rPr lang="en-US" dirty="0"/>
                  <a:t>Possibly, Temporal (longitudinal) generalized linear models</a:t>
                </a:r>
              </a:p>
              <a:p>
                <a:pPr lvl="1"/>
                <a:r>
                  <a:rPr lang="en-US" dirty="0"/>
                  <a:t>Outcome: associated risk factor</a:t>
                </a:r>
              </a:p>
              <a:p>
                <a:pPr lvl="1"/>
                <a:r>
                  <a:rPr lang="en-US" dirty="0"/>
                  <a:t>Predictor: time</a:t>
                </a:r>
              </a:p>
            </p:txBody>
          </p:sp>
        </mc:Choice>
        <mc:Fallback>
          <p:sp>
            <p:nvSpPr>
              <p:cNvPr id="5" name="Text Placeholder 3">
                <a:extLst>
                  <a:ext uri="{FF2B5EF4-FFF2-40B4-BE49-F238E27FC236}">
                    <a16:creationId xmlns:a16="http://schemas.microsoft.com/office/drawing/2014/main" id="{7A98EC91-3911-47E9-86DC-0DAC2D2CD2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675" y="1460500"/>
                <a:ext cx="10896199" cy="4490496"/>
              </a:xfrm>
              <a:prstGeom prst="rect">
                <a:avLst/>
              </a:prstGeom>
              <a:blipFill>
                <a:blip r:embed="rId3"/>
                <a:stretch>
                  <a:fillRect l="-1007" t="-24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993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CB9020-EE40-4E7B-B6A4-EC922123A5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644061"/>
              </p:ext>
            </p:extLst>
          </p:nvPr>
        </p:nvGraphicFramePr>
        <p:xfrm>
          <a:off x="402336" y="658367"/>
          <a:ext cx="11514126" cy="58814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90294">
                  <a:extLst>
                    <a:ext uri="{9D8B030D-6E8A-4147-A177-3AD203B41FA5}">
                      <a16:colId xmlns:a16="http://schemas.microsoft.com/office/drawing/2014/main" val="884196360"/>
                    </a:ext>
                  </a:extLst>
                </a:gridCol>
                <a:gridCol w="1249428">
                  <a:extLst>
                    <a:ext uri="{9D8B030D-6E8A-4147-A177-3AD203B41FA5}">
                      <a16:colId xmlns:a16="http://schemas.microsoft.com/office/drawing/2014/main" val="3328124333"/>
                    </a:ext>
                  </a:extLst>
                </a:gridCol>
                <a:gridCol w="1964743">
                  <a:extLst>
                    <a:ext uri="{9D8B030D-6E8A-4147-A177-3AD203B41FA5}">
                      <a16:colId xmlns:a16="http://schemas.microsoft.com/office/drawing/2014/main" val="448617298"/>
                    </a:ext>
                  </a:extLst>
                </a:gridCol>
                <a:gridCol w="1964743">
                  <a:extLst>
                    <a:ext uri="{9D8B030D-6E8A-4147-A177-3AD203B41FA5}">
                      <a16:colId xmlns:a16="http://schemas.microsoft.com/office/drawing/2014/main" val="4068416574"/>
                    </a:ext>
                  </a:extLst>
                </a:gridCol>
                <a:gridCol w="1480175">
                  <a:extLst>
                    <a:ext uri="{9D8B030D-6E8A-4147-A177-3AD203B41FA5}">
                      <a16:colId xmlns:a16="http://schemas.microsoft.com/office/drawing/2014/main" val="3656666718"/>
                    </a:ext>
                  </a:extLst>
                </a:gridCol>
                <a:gridCol w="1964743">
                  <a:extLst>
                    <a:ext uri="{9D8B030D-6E8A-4147-A177-3AD203B41FA5}">
                      <a16:colId xmlns:a16="http://schemas.microsoft.com/office/drawing/2014/main" val="2217171503"/>
                    </a:ext>
                  </a:extLst>
                </a:gridCol>
              </a:tblGrid>
              <a:tr h="294071"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Level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Censored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Stroke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Missing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Overall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566808133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4291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111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4402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3183975248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Sex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Men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1881 (43.8)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49 (44.1)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1930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727328725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Women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2410 (56.2)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62 (55.9)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2472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2934708968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Cholesterol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236.76 ± 44.59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246.83 ± 46.15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1.181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237.01 ± 44.65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3511259347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Age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49.7 ± 8.63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56.53 ± 7.37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49.88 ± 8.66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514332291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sBP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132.1 ± 21.65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157.98 ± 31.62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132.76 ± 22.32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53988606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dBP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82.73 ± 11.73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94.54 ± 16.32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83.03 ± 12.01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638316413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Smoke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No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2175 (50.7)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58 (52.3)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2233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785501949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Yes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2116 (49.3)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53 (47.7)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2169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969607101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Cigs/day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8.99 ± 11.94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9.02 ± 12.58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0.704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8.99 ± 11.95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996938617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BMI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25.8 ± 4.05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27 ± 4.91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0.386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25.83 ± 4.08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411934040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Diabetees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No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4183 (97.5)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100 (90.1)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4283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196756964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Yes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108 (2.5)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11 (9.9)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119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373358494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Medication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No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4113 (97.1)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93 (86.9)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1.363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4266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2841785024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Yes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122 (2.9)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14 (13.1)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1.363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196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273100146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Heart Rate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75.89 ± 12.12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76.72 ± 12.27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0.023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75.91 ± 12.13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291617601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Death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No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2864 (66.7)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13 (11.7)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2877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1849918448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Yes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1427 (33.3)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98 (88.3)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1525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534011282"/>
                  </a:ext>
                </a:extLst>
              </a:tr>
              <a:tr h="294071"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Time to Event (median)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3650 ± 555.09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2144 ± 555.09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3650 ± 614.08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0" marR="8400" marT="8400" marB="0" anchor="b"/>
                </a:tc>
                <a:extLst>
                  <a:ext uri="{0D108BD9-81ED-4DB2-BD59-A6C34878D82A}">
                    <a16:rowId xmlns:a16="http://schemas.microsoft.com/office/drawing/2014/main" val="352275139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55E2A58-42A6-4E73-9F1C-6373D69EA0FB}"/>
              </a:ext>
            </a:extLst>
          </p:cNvPr>
          <p:cNvSpPr txBox="1"/>
          <p:nvPr/>
        </p:nvSpPr>
        <p:spPr>
          <a:xfrm>
            <a:off x="2694737" y="12036"/>
            <a:ext cx="69293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Table 1: Descriptive statistics</a:t>
            </a:r>
          </a:p>
        </p:txBody>
      </p:sp>
    </p:spTree>
    <p:extLst>
      <p:ext uri="{BB962C8B-B14F-4D97-AF65-F5344CB8AC3E}">
        <p14:creationId xmlns:p14="http://schemas.microsoft.com/office/powerpoint/2010/main" val="3322218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&#10;&#10;Description automatically generated with medium confidence">
            <a:extLst>
              <a:ext uri="{FF2B5EF4-FFF2-40B4-BE49-F238E27FC236}">
                <a16:creationId xmlns:a16="http://schemas.microsoft.com/office/drawing/2014/main" id="{1C6D8775-E41B-4369-B261-D7E044AE7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3" y="424010"/>
            <a:ext cx="887819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87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7544"/>
      </p:ext>
    </p:extLst>
  </p:cSld>
  <p:clrMapOvr>
    <a:masterClrMapping/>
  </p:clrMapOvr>
</p:sld>
</file>

<file path=ppt/theme/theme1.xml><?xml version="1.0" encoding="utf-8"?>
<a:theme xmlns:a="http://schemas.openxmlformats.org/drawingml/2006/main" name="Intro Slide">
  <a:themeElements>
    <a:clrScheme name="CU01">
      <a:dk1>
        <a:srgbClr val="000000"/>
      </a:dk1>
      <a:lt1>
        <a:srgbClr val="FFFFFF"/>
      </a:lt1>
      <a:dk2>
        <a:srgbClr val="787878"/>
      </a:dk2>
      <a:lt2>
        <a:srgbClr val="EEECE1"/>
      </a:lt2>
      <a:accent1>
        <a:srgbClr val="CFB87C"/>
      </a:accent1>
      <a:accent2>
        <a:srgbClr val="A49566"/>
      </a:accent2>
      <a:accent3>
        <a:srgbClr val="7B704E"/>
      </a:accent3>
      <a:accent4>
        <a:srgbClr val="E8DDC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01_CUDenver.potx" id="{2CC2ADE1-23D8-884A-9C49-CB7BF9E01E05}" vid="{AB559019-ACC1-6943-AE2E-97CCA9DBCE9D}"/>
    </a:ext>
  </a:extLst>
</a:theme>
</file>

<file path=ppt/theme/theme2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hank You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81A84E6F8D594CAD21E6B680B5374E" ma:contentTypeVersion="8" ma:contentTypeDescription="Create a new document." ma:contentTypeScope="" ma:versionID="9b83884a4ade47f92da577b9a318b867">
  <xsd:schema xmlns:xsd="http://www.w3.org/2001/XMLSchema" xmlns:xs="http://www.w3.org/2001/XMLSchema" xmlns:p="http://schemas.microsoft.com/office/2006/metadata/properties" xmlns:ns2="b8d7004c-99d1-4762-a4f6-96477f3fda9e" targetNamespace="http://schemas.microsoft.com/office/2006/metadata/properties" ma:root="true" ma:fieldsID="0d2953752a358e8f87ced58dc829fa9a" ns2:_="">
    <xsd:import namespace="b8d7004c-99d1-4762-a4f6-96477f3fda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7004c-99d1-4762-a4f6-96477f3fd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50C7C1-EF3A-4465-A45E-A625A859B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7004c-99d1-4762-a4f6-96477f3fd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0AC08A-0DAE-4BD4-BF14-6BEAE173DF3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A51F30-A19D-47CE-8D9D-18A2A0D7992C}">
  <ds:schemaRefs>
    <ds:schemaRef ds:uri="b8d7004c-99d1-4762-a4f6-96477f3fda9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21193</TotalTime>
  <Words>462</Words>
  <Application>Microsoft Office PowerPoint</Application>
  <PresentationFormat>Widescreen</PresentationFormat>
  <Paragraphs>141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Meiryo</vt:lpstr>
      <vt:lpstr>Arial</vt:lpstr>
      <vt:lpstr>Calibri</vt:lpstr>
      <vt:lpstr>Calibri Light</vt:lpstr>
      <vt:lpstr>Cambria Math</vt:lpstr>
      <vt:lpstr>Helvetica</vt:lpstr>
      <vt:lpstr>Helvetica Light</vt:lpstr>
      <vt:lpstr>Wingdings</vt:lpstr>
      <vt:lpstr>Intro Slide</vt:lpstr>
      <vt:lpstr>Office Theme</vt:lpstr>
      <vt:lpstr>Thank You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Sarah</dc:creator>
  <cp:lastModifiedBy>Joe Froelicher</cp:lastModifiedBy>
  <cp:revision>146</cp:revision>
  <dcterms:created xsi:type="dcterms:W3CDTF">2020-01-27T22:52:20Z</dcterms:created>
  <dcterms:modified xsi:type="dcterms:W3CDTF">2021-11-10T15:57:05Z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0x0101008581A84E6F8D594CAD21E6B680B5374E</vt:lpwstr>
  </property>
</Properties>
</file>